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38404800" cy="32918400"/>
  <p:notesSz cx="32461200" cy="37947600"/>
  <p:defaultTextStyle>
    <a:defPPr>
      <a:defRPr lang="en-US"/>
    </a:defPPr>
    <a:lvl1pPr algn="l" rtl="0" fontAlgn="base">
      <a:spcBef>
        <a:spcPct val="0"/>
      </a:spcBef>
      <a:spcAft>
        <a:spcPct val="0"/>
      </a:spcAft>
      <a:defRPr sz="3200" kern="1200">
        <a:solidFill>
          <a:schemeClr val="tx1"/>
        </a:solidFill>
        <a:latin typeface="Arial" charset="0"/>
        <a:ea typeface="+mn-ea"/>
        <a:cs typeface="+mn-cs"/>
      </a:defRPr>
    </a:lvl1pPr>
    <a:lvl2pPr marL="457200" algn="l" rtl="0" fontAlgn="base">
      <a:spcBef>
        <a:spcPct val="0"/>
      </a:spcBef>
      <a:spcAft>
        <a:spcPct val="0"/>
      </a:spcAft>
      <a:defRPr sz="3200" kern="1200">
        <a:solidFill>
          <a:schemeClr val="tx1"/>
        </a:solidFill>
        <a:latin typeface="Arial" charset="0"/>
        <a:ea typeface="+mn-ea"/>
        <a:cs typeface="+mn-cs"/>
      </a:defRPr>
    </a:lvl2pPr>
    <a:lvl3pPr marL="914400" algn="l" rtl="0" fontAlgn="base">
      <a:spcBef>
        <a:spcPct val="0"/>
      </a:spcBef>
      <a:spcAft>
        <a:spcPct val="0"/>
      </a:spcAft>
      <a:defRPr sz="3200" kern="1200">
        <a:solidFill>
          <a:schemeClr val="tx1"/>
        </a:solidFill>
        <a:latin typeface="Arial" charset="0"/>
        <a:ea typeface="+mn-ea"/>
        <a:cs typeface="+mn-cs"/>
      </a:defRPr>
    </a:lvl3pPr>
    <a:lvl4pPr marL="1371600" algn="l" rtl="0" fontAlgn="base">
      <a:spcBef>
        <a:spcPct val="0"/>
      </a:spcBef>
      <a:spcAft>
        <a:spcPct val="0"/>
      </a:spcAft>
      <a:defRPr sz="3200" kern="1200">
        <a:solidFill>
          <a:schemeClr val="tx1"/>
        </a:solidFill>
        <a:latin typeface="Arial" charset="0"/>
        <a:ea typeface="+mn-ea"/>
        <a:cs typeface="+mn-cs"/>
      </a:defRPr>
    </a:lvl4pPr>
    <a:lvl5pPr marL="1828800" algn="l" rtl="0" fontAlgn="base">
      <a:spcBef>
        <a:spcPct val="0"/>
      </a:spcBef>
      <a:spcAft>
        <a:spcPct val="0"/>
      </a:spcAft>
      <a:defRPr sz="3200" kern="1200">
        <a:solidFill>
          <a:schemeClr val="tx1"/>
        </a:solidFill>
        <a:latin typeface="Arial" charset="0"/>
        <a:ea typeface="+mn-ea"/>
        <a:cs typeface="+mn-cs"/>
      </a:defRPr>
    </a:lvl5pPr>
    <a:lvl6pPr marL="2286000" algn="l" defTabSz="914400" rtl="0" eaLnBrk="1" latinLnBrk="0" hangingPunct="1">
      <a:defRPr sz="3200" kern="1200">
        <a:solidFill>
          <a:schemeClr val="tx1"/>
        </a:solidFill>
        <a:latin typeface="Arial" charset="0"/>
        <a:ea typeface="+mn-ea"/>
        <a:cs typeface="+mn-cs"/>
      </a:defRPr>
    </a:lvl6pPr>
    <a:lvl7pPr marL="2743200" algn="l" defTabSz="914400" rtl="0" eaLnBrk="1" latinLnBrk="0" hangingPunct="1">
      <a:defRPr sz="3200" kern="1200">
        <a:solidFill>
          <a:schemeClr val="tx1"/>
        </a:solidFill>
        <a:latin typeface="Arial" charset="0"/>
        <a:ea typeface="+mn-ea"/>
        <a:cs typeface="+mn-cs"/>
      </a:defRPr>
    </a:lvl7pPr>
    <a:lvl8pPr marL="3200400" algn="l" defTabSz="914400" rtl="0" eaLnBrk="1" latinLnBrk="0" hangingPunct="1">
      <a:defRPr sz="3200" kern="1200">
        <a:solidFill>
          <a:schemeClr val="tx1"/>
        </a:solidFill>
        <a:latin typeface="Arial" charset="0"/>
        <a:ea typeface="+mn-ea"/>
        <a:cs typeface="+mn-cs"/>
      </a:defRPr>
    </a:lvl8pPr>
    <a:lvl9pPr marL="3657600" algn="l" defTabSz="914400" rtl="0" eaLnBrk="1" latinLnBrk="0" hangingPunct="1">
      <a:defRPr sz="3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576">
          <p15:clr>
            <a:srgbClr val="A4A3A4"/>
          </p15:clr>
        </p15:guide>
        <p15:guide id="2" orient="horz" pos="20160">
          <p15:clr>
            <a:srgbClr val="A4A3A4"/>
          </p15:clr>
        </p15:guide>
        <p15:guide id="3" pos="16495">
          <p15:clr>
            <a:srgbClr val="A4A3A4"/>
          </p15:clr>
        </p15:guide>
        <p15:guide id="4" pos="7697">
          <p15:clr>
            <a:srgbClr val="A4A3A4"/>
          </p15:clr>
        </p15:guide>
        <p15:guide id="5" pos="23642">
          <p15:clr>
            <a:srgbClr val="A4A3A4"/>
          </p15:clr>
        </p15:guide>
        <p15:guide id="6" pos="15945">
          <p15:clr>
            <a:srgbClr val="A4A3A4"/>
          </p15:clr>
        </p15:guide>
        <p15:guide id="7" pos="550">
          <p15:clr>
            <a:srgbClr val="A4A3A4"/>
          </p15:clr>
        </p15:guide>
        <p15:guide id="8" pos="824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8B1D"/>
    <a:srgbClr val="D1F2C0"/>
    <a:srgbClr val="FFFFE1"/>
    <a:srgbClr val="FFFF99"/>
    <a:srgbClr val="FFF2E5"/>
    <a:srgbClr val="EAEAFA"/>
    <a:srgbClr val="EFEFFF"/>
    <a:srgbClr val="FBEFFF"/>
    <a:srgbClr val="F9E9FF"/>
    <a:srgbClr val="EBFF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9079" autoAdjust="0"/>
    <p:restoredTop sz="93333" autoAdjust="0"/>
  </p:normalViewPr>
  <p:slideViewPr>
    <p:cSldViewPr>
      <p:cViewPr>
        <p:scale>
          <a:sx n="60" d="100"/>
          <a:sy n="60" d="100"/>
        </p:scale>
        <p:origin x="-3798" y="-8004"/>
      </p:cViewPr>
      <p:guideLst>
        <p:guide orient="horz" pos="576"/>
        <p:guide orient="horz" pos="20160"/>
        <p:guide pos="16495"/>
        <p:guide pos="7697"/>
        <p:guide pos="23642"/>
        <p:guide pos="15945"/>
        <p:guide pos="550"/>
        <p:guide pos="824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664" y="10226675"/>
            <a:ext cx="32643474" cy="7054850"/>
          </a:xfrm>
        </p:spPr>
        <p:txBody>
          <a:bodyPr/>
          <a:lstStyle/>
          <a:p>
            <a:r>
              <a:rPr lang="en-US"/>
              <a:t>Click to edit Master title style</a:t>
            </a:r>
          </a:p>
        </p:txBody>
      </p:sp>
      <p:sp>
        <p:nvSpPr>
          <p:cNvPr id="3" name="Subtitle 2"/>
          <p:cNvSpPr>
            <a:spLocks noGrp="1"/>
          </p:cNvSpPr>
          <p:nvPr>
            <p:ph type="subTitle" idx="1"/>
          </p:nvPr>
        </p:nvSpPr>
        <p:spPr>
          <a:xfrm>
            <a:off x="5761326" y="18653125"/>
            <a:ext cx="26882148"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C8A1259-A88F-41B7-A229-0E4EE80D732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CBBBCE-4C3A-46CF-AB47-517B02DB315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364026" y="2925764"/>
            <a:ext cx="8160111" cy="263350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880664" y="2925764"/>
            <a:ext cx="24337890" cy="263350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127AB4-363A-41F4-8428-41015B739CE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68B46B4-C87C-4656-BD11-BE8D64B24C1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33713" y="21153439"/>
            <a:ext cx="32643474"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033713" y="13952538"/>
            <a:ext cx="32643474"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E3F35F7-D24B-470C-B5D8-E3976C2D4A4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880664" y="9510714"/>
            <a:ext cx="16249000" cy="19750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9275137" y="9510714"/>
            <a:ext cx="16249001" cy="19750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7FFE197-EB1C-45C0-A08D-FFD9C083F9E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19938" y="1317625"/>
            <a:ext cx="34564926"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919938" y="7369176"/>
            <a:ext cx="16968788"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19938" y="10439401"/>
            <a:ext cx="16968788"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9508499" y="7369176"/>
            <a:ext cx="16976365"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9508499" y="10439401"/>
            <a:ext cx="16976365"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24CA3B4-9B14-4694-B26A-1ADAD788954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B0A5D79-2666-44D7-B7D0-649FBA16E96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AAB24BE-4DB4-441A-A9AF-2CC0BEBBF70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19938" y="1311275"/>
            <a:ext cx="12634913"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5015514" y="1311275"/>
            <a:ext cx="2146935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919938" y="6888163"/>
            <a:ext cx="12634913"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DC77610-BC00-435B-9E3D-56347C2CC13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28214" y="23042564"/>
            <a:ext cx="23042274"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7528214" y="2941639"/>
            <a:ext cx="23042274"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7528214" y="25763539"/>
            <a:ext cx="23042274"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DB38693-B93E-46E4-AA18-15CC187CB35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881313" y="2925763"/>
            <a:ext cx="32642175" cy="5486400"/>
          </a:xfrm>
          <a:prstGeom prst="rect">
            <a:avLst/>
          </a:prstGeom>
          <a:noFill/>
          <a:ln w="9525">
            <a:noFill/>
            <a:miter lim="800000"/>
            <a:headEnd/>
            <a:tailEnd/>
          </a:ln>
        </p:spPr>
        <p:txBody>
          <a:bodyPr vert="horz" wrap="square" lIns="407557" tIns="203779" rIns="407557" bIns="203779"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881313" y="9510713"/>
            <a:ext cx="32642175" cy="19750087"/>
          </a:xfrm>
          <a:prstGeom prst="rect">
            <a:avLst/>
          </a:prstGeom>
          <a:noFill/>
          <a:ln w="9525">
            <a:noFill/>
            <a:miter lim="800000"/>
            <a:headEnd/>
            <a:tailEnd/>
          </a:ln>
        </p:spPr>
        <p:txBody>
          <a:bodyPr vert="horz" wrap="square" lIns="407557" tIns="203779" rIns="407557" bIns="20377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881313" y="29992638"/>
            <a:ext cx="8001000" cy="2193925"/>
          </a:xfrm>
          <a:prstGeom prst="rect">
            <a:avLst/>
          </a:prstGeom>
          <a:noFill/>
          <a:ln w="9525">
            <a:noFill/>
            <a:miter lim="800000"/>
            <a:headEnd/>
            <a:tailEnd/>
          </a:ln>
          <a:effectLst/>
        </p:spPr>
        <p:txBody>
          <a:bodyPr vert="horz" wrap="square" lIns="407557" tIns="203779" rIns="407557" bIns="203779" numCol="1" anchor="t" anchorCtr="0" compatLnSpc="1">
            <a:prstTxWarp prst="textNoShape">
              <a:avLst/>
            </a:prstTxWarp>
          </a:bodyPr>
          <a:lstStyle>
            <a:lvl1pPr>
              <a:defRPr sz="6200">
                <a:latin typeface="Times New Roman" pitchFamily="18" charset="0"/>
              </a:defRPr>
            </a:lvl1pPr>
          </a:lstStyle>
          <a:p>
            <a:pPr>
              <a:defRPr/>
            </a:pPr>
            <a:endParaRPr lang="en-US"/>
          </a:p>
        </p:txBody>
      </p:sp>
      <p:sp>
        <p:nvSpPr>
          <p:cNvPr id="1029" name="Rectangle 5"/>
          <p:cNvSpPr>
            <a:spLocks noGrp="1" noChangeArrowheads="1"/>
          </p:cNvSpPr>
          <p:nvPr>
            <p:ph type="ftr" sz="quarter" idx="3"/>
          </p:nvPr>
        </p:nvSpPr>
        <p:spPr bwMode="auto">
          <a:xfrm>
            <a:off x="13120688" y="29992638"/>
            <a:ext cx="12163425" cy="2193925"/>
          </a:xfrm>
          <a:prstGeom prst="rect">
            <a:avLst/>
          </a:prstGeom>
          <a:noFill/>
          <a:ln w="9525">
            <a:noFill/>
            <a:miter lim="800000"/>
            <a:headEnd/>
            <a:tailEnd/>
          </a:ln>
          <a:effectLst/>
        </p:spPr>
        <p:txBody>
          <a:bodyPr vert="horz" wrap="square" lIns="407557" tIns="203779" rIns="407557" bIns="203779" numCol="1" anchor="t" anchorCtr="0" compatLnSpc="1">
            <a:prstTxWarp prst="textNoShape">
              <a:avLst/>
            </a:prstTxWarp>
          </a:bodyPr>
          <a:lstStyle>
            <a:lvl1pPr algn="ctr">
              <a:defRPr sz="6200">
                <a:latin typeface="Times New Roman" pitchFamily="18" charset="0"/>
              </a:defRPr>
            </a:lvl1pPr>
          </a:lstStyle>
          <a:p>
            <a:pPr>
              <a:defRPr/>
            </a:pPr>
            <a:endParaRPr lang="en-US"/>
          </a:p>
        </p:txBody>
      </p:sp>
      <p:sp>
        <p:nvSpPr>
          <p:cNvPr id="1030" name="Rectangle 6"/>
          <p:cNvSpPr>
            <a:spLocks noGrp="1" noChangeArrowheads="1"/>
          </p:cNvSpPr>
          <p:nvPr>
            <p:ph type="sldNum" sz="quarter" idx="4"/>
          </p:nvPr>
        </p:nvSpPr>
        <p:spPr bwMode="auto">
          <a:xfrm>
            <a:off x="27522488" y="29992638"/>
            <a:ext cx="8001000" cy="2193925"/>
          </a:xfrm>
          <a:prstGeom prst="rect">
            <a:avLst/>
          </a:prstGeom>
          <a:noFill/>
          <a:ln w="9525">
            <a:noFill/>
            <a:miter lim="800000"/>
            <a:headEnd/>
            <a:tailEnd/>
          </a:ln>
          <a:effectLst/>
        </p:spPr>
        <p:txBody>
          <a:bodyPr vert="horz" wrap="square" lIns="407557" tIns="203779" rIns="407557" bIns="203779" numCol="1" anchor="t" anchorCtr="0" compatLnSpc="1">
            <a:prstTxWarp prst="textNoShape">
              <a:avLst/>
            </a:prstTxWarp>
          </a:bodyPr>
          <a:lstStyle>
            <a:lvl1pPr algn="r">
              <a:defRPr sz="6200">
                <a:latin typeface="Times New Roman" pitchFamily="18" charset="0"/>
              </a:defRPr>
            </a:lvl1pPr>
          </a:lstStyle>
          <a:p>
            <a:pPr>
              <a:defRPr/>
            </a:pPr>
            <a:fld id="{D6B5B043-C243-4DCA-9956-FB0025513AB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075113" rtl="0" eaLnBrk="0" fontAlgn="base" hangingPunct="0">
        <a:spcBef>
          <a:spcPct val="0"/>
        </a:spcBef>
        <a:spcAft>
          <a:spcPct val="0"/>
        </a:spcAft>
        <a:defRPr sz="19600">
          <a:solidFill>
            <a:schemeClr val="tx2"/>
          </a:solidFill>
          <a:latin typeface="+mj-lt"/>
          <a:ea typeface="+mj-ea"/>
          <a:cs typeface="+mj-cs"/>
        </a:defRPr>
      </a:lvl1pPr>
      <a:lvl2pPr algn="ctr" defTabSz="4075113" rtl="0" eaLnBrk="0" fontAlgn="base" hangingPunct="0">
        <a:spcBef>
          <a:spcPct val="0"/>
        </a:spcBef>
        <a:spcAft>
          <a:spcPct val="0"/>
        </a:spcAft>
        <a:defRPr sz="19600">
          <a:solidFill>
            <a:schemeClr val="tx2"/>
          </a:solidFill>
          <a:latin typeface="Times New Roman" charset="0"/>
        </a:defRPr>
      </a:lvl2pPr>
      <a:lvl3pPr algn="ctr" defTabSz="4075113" rtl="0" eaLnBrk="0" fontAlgn="base" hangingPunct="0">
        <a:spcBef>
          <a:spcPct val="0"/>
        </a:spcBef>
        <a:spcAft>
          <a:spcPct val="0"/>
        </a:spcAft>
        <a:defRPr sz="19600">
          <a:solidFill>
            <a:schemeClr val="tx2"/>
          </a:solidFill>
          <a:latin typeface="Times New Roman" charset="0"/>
        </a:defRPr>
      </a:lvl3pPr>
      <a:lvl4pPr algn="ctr" defTabSz="4075113" rtl="0" eaLnBrk="0" fontAlgn="base" hangingPunct="0">
        <a:spcBef>
          <a:spcPct val="0"/>
        </a:spcBef>
        <a:spcAft>
          <a:spcPct val="0"/>
        </a:spcAft>
        <a:defRPr sz="19600">
          <a:solidFill>
            <a:schemeClr val="tx2"/>
          </a:solidFill>
          <a:latin typeface="Times New Roman" charset="0"/>
        </a:defRPr>
      </a:lvl4pPr>
      <a:lvl5pPr algn="ctr" defTabSz="4075113" rtl="0" eaLnBrk="0" fontAlgn="base" hangingPunct="0">
        <a:spcBef>
          <a:spcPct val="0"/>
        </a:spcBef>
        <a:spcAft>
          <a:spcPct val="0"/>
        </a:spcAft>
        <a:defRPr sz="19600">
          <a:solidFill>
            <a:schemeClr val="tx2"/>
          </a:solidFill>
          <a:latin typeface="Times New Roman" charset="0"/>
        </a:defRPr>
      </a:lvl5pPr>
      <a:lvl6pPr marL="457200" algn="ctr" defTabSz="4075113" rtl="0" fontAlgn="base">
        <a:spcBef>
          <a:spcPct val="0"/>
        </a:spcBef>
        <a:spcAft>
          <a:spcPct val="0"/>
        </a:spcAft>
        <a:defRPr sz="19600">
          <a:solidFill>
            <a:schemeClr val="tx2"/>
          </a:solidFill>
          <a:latin typeface="Times New Roman" charset="0"/>
        </a:defRPr>
      </a:lvl6pPr>
      <a:lvl7pPr marL="914400" algn="ctr" defTabSz="4075113" rtl="0" fontAlgn="base">
        <a:spcBef>
          <a:spcPct val="0"/>
        </a:spcBef>
        <a:spcAft>
          <a:spcPct val="0"/>
        </a:spcAft>
        <a:defRPr sz="19600">
          <a:solidFill>
            <a:schemeClr val="tx2"/>
          </a:solidFill>
          <a:latin typeface="Times New Roman" charset="0"/>
        </a:defRPr>
      </a:lvl7pPr>
      <a:lvl8pPr marL="1371600" algn="ctr" defTabSz="4075113" rtl="0" fontAlgn="base">
        <a:spcBef>
          <a:spcPct val="0"/>
        </a:spcBef>
        <a:spcAft>
          <a:spcPct val="0"/>
        </a:spcAft>
        <a:defRPr sz="19600">
          <a:solidFill>
            <a:schemeClr val="tx2"/>
          </a:solidFill>
          <a:latin typeface="Times New Roman" charset="0"/>
        </a:defRPr>
      </a:lvl8pPr>
      <a:lvl9pPr marL="1828800" algn="ctr" defTabSz="4075113" rtl="0" fontAlgn="base">
        <a:spcBef>
          <a:spcPct val="0"/>
        </a:spcBef>
        <a:spcAft>
          <a:spcPct val="0"/>
        </a:spcAft>
        <a:defRPr sz="19600">
          <a:solidFill>
            <a:schemeClr val="tx2"/>
          </a:solidFill>
          <a:latin typeface="Times New Roman" charset="0"/>
        </a:defRPr>
      </a:lvl9pPr>
    </p:titleStyle>
    <p:bodyStyle>
      <a:lvl1pPr marL="1528763" indent="-1528763" algn="l" defTabSz="4075113" rtl="0" eaLnBrk="0" fontAlgn="base" hangingPunct="0">
        <a:spcBef>
          <a:spcPct val="20000"/>
        </a:spcBef>
        <a:spcAft>
          <a:spcPct val="0"/>
        </a:spcAft>
        <a:buChar char="•"/>
        <a:defRPr sz="14300">
          <a:solidFill>
            <a:schemeClr val="tx1"/>
          </a:solidFill>
          <a:latin typeface="+mn-lt"/>
          <a:ea typeface="+mn-ea"/>
          <a:cs typeface="+mn-cs"/>
        </a:defRPr>
      </a:lvl1pPr>
      <a:lvl2pPr marL="3311525" indent="-1273175" algn="l" defTabSz="4075113" rtl="0" eaLnBrk="0" fontAlgn="base" hangingPunct="0">
        <a:spcBef>
          <a:spcPct val="20000"/>
        </a:spcBef>
        <a:spcAft>
          <a:spcPct val="0"/>
        </a:spcAft>
        <a:buChar char="–"/>
        <a:defRPr sz="12500">
          <a:solidFill>
            <a:schemeClr val="tx1"/>
          </a:solidFill>
          <a:latin typeface="+mn-lt"/>
        </a:defRPr>
      </a:lvl2pPr>
      <a:lvl3pPr marL="5094288" indent="-1019175" algn="l" defTabSz="4075113" rtl="0" eaLnBrk="0" fontAlgn="base" hangingPunct="0">
        <a:spcBef>
          <a:spcPct val="20000"/>
        </a:spcBef>
        <a:spcAft>
          <a:spcPct val="0"/>
        </a:spcAft>
        <a:buChar char="•"/>
        <a:defRPr sz="10700">
          <a:solidFill>
            <a:schemeClr val="tx1"/>
          </a:solidFill>
          <a:latin typeface="+mn-lt"/>
        </a:defRPr>
      </a:lvl3pPr>
      <a:lvl4pPr marL="7132638" indent="-1019175" algn="l" defTabSz="4075113" rtl="0" eaLnBrk="0" fontAlgn="base" hangingPunct="0">
        <a:spcBef>
          <a:spcPct val="20000"/>
        </a:spcBef>
        <a:spcAft>
          <a:spcPct val="0"/>
        </a:spcAft>
        <a:buChar char="–"/>
        <a:defRPr sz="8900">
          <a:solidFill>
            <a:schemeClr val="tx1"/>
          </a:solidFill>
          <a:latin typeface="+mn-lt"/>
        </a:defRPr>
      </a:lvl4pPr>
      <a:lvl5pPr marL="9169400" indent="-1017588" algn="l" defTabSz="4075113" rtl="0" eaLnBrk="0" fontAlgn="base" hangingPunct="0">
        <a:spcBef>
          <a:spcPct val="20000"/>
        </a:spcBef>
        <a:spcAft>
          <a:spcPct val="0"/>
        </a:spcAft>
        <a:buChar char="»"/>
        <a:defRPr sz="8900">
          <a:solidFill>
            <a:schemeClr val="tx1"/>
          </a:solidFill>
          <a:latin typeface="+mn-lt"/>
        </a:defRPr>
      </a:lvl5pPr>
      <a:lvl6pPr marL="9626600" indent="-1017588" algn="l" defTabSz="4075113" rtl="0" fontAlgn="base">
        <a:spcBef>
          <a:spcPct val="20000"/>
        </a:spcBef>
        <a:spcAft>
          <a:spcPct val="0"/>
        </a:spcAft>
        <a:buChar char="»"/>
        <a:defRPr sz="8900">
          <a:solidFill>
            <a:schemeClr val="tx1"/>
          </a:solidFill>
          <a:latin typeface="+mn-lt"/>
        </a:defRPr>
      </a:lvl6pPr>
      <a:lvl7pPr marL="10083800" indent="-1017588" algn="l" defTabSz="4075113" rtl="0" fontAlgn="base">
        <a:spcBef>
          <a:spcPct val="20000"/>
        </a:spcBef>
        <a:spcAft>
          <a:spcPct val="0"/>
        </a:spcAft>
        <a:buChar char="»"/>
        <a:defRPr sz="8900">
          <a:solidFill>
            <a:schemeClr val="tx1"/>
          </a:solidFill>
          <a:latin typeface="+mn-lt"/>
        </a:defRPr>
      </a:lvl7pPr>
      <a:lvl8pPr marL="10541000" indent="-1017588" algn="l" defTabSz="4075113" rtl="0" fontAlgn="base">
        <a:spcBef>
          <a:spcPct val="20000"/>
        </a:spcBef>
        <a:spcAft>
          <a:spcPct val="0"/>
        </a:spcAft>
        <a:buChar char="»"/>
        <a:defRPr sz="8900">
          <a:solidFill>
            <a:schemeClr val="tx1"/>
          </a:solidFill>
          <a:latin typeface="+mn-lt"/>
        </a:defRPr>
      </a:lvl8pPr>
      <a:lvl9pPr marL="10998200" indent="-1017588" algn="l" defTabSz="4075113" rtl="0" fontAlgn="base">
        <a:spcBef>
          <a:spcPct val="20000"/>
        </a:spcBef>
        <a:spcAft>
          <a:spcPct val="0"/>
        </a:spcAft>
        <a:buChar char="»"/>
        <a:defRPr sz="8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8" name="Group 67">
            <a:extLst>
              <a:ext uri="{FF2B5EF4-FFF2-40B4-BE49-F238E27FC236}">
                <a16:creationId xmlns:a16="http://schemas.microsoft.com/office/drawing/2014/main" id="{D132F5EE-2A5E-40FE-B0A4-24B17BD4E01B}"/>
              </a:ext>
            </a:extLst>
          </p:cNvPr>
          <p:cNvGrpSpPr/>
          <p:nvPr/>
        </p:nvGrpSpPr>
        <p:grpSpPr>
          <a:xfrm>
            <a:off x="13822616" y="11679708"/>
            <a:ext cx="10589438" cy="8824687"/>
            <a:chOff x="1236422" y="11632662"/>
            <a:chExt cx="10589438" cy="8824687"/>
          </a:xfrm>
        </p:grpSpPr>
        <p:pic>
          <p:nvPicPr>
            <p:cNvPr id="11" name="Picture 10">
              <a:extLst>
                <a:ext uri="{FF2B5EF4-FFF2-40B4-BE49-F238E27FC236}">
                  <a16:creationId xmlns:a16="http://schemas.microsoft.com/office/drawing/2014/main" id="{3BDA81DC-10EA-4386-B4B1-77B3EE8680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6422" y="11632662"/>
              <a:ext cx="10589438" cy="8824687"/>
            </a:xfrm>
            <a:prstGeom prst="rect">
              <a:avLst/>
            </a:prstGeom>
            <a:ln w="38100">
              <a:solidFill>
                <a:schemeClr val="tx1"/>
              </a:solidFill>
            </a:ln>
          </p:spPr>
        </p:pic>
        <p:cxnSp>
          <p:nvCxnSpPr>
            <p:cNvPr id="13" name="Straight Arrow Connector 12">
              <a:extLst>
                <a:ext uri="{FF2B5EF4-FFF2-40B4-BE49-F238E27FC236}">
                  <a16:creationId xmlns:a16="http://schemas.microsoft.com/office/drawing/2014/main" id="{3D834CD1-37E6-44E0-A87C-52B09CAE4E12}"/>
                </a:ext>
              </a:extLst>
            </p:cNvPr>
            <p:cNvCxnSpPr>
              <a:cxnSpLocks/>
            </p:cNvCxnSpPr>
            <p:nvPr/>
          </p:nvCxnSpPr>
          <p:spPr>
            <a:xfrm flipH="1">
              <a:off x="6358574" y="13357629"/>
              <a:ext cx="870883" cy="1734650"/>
            </a:xfrm>
            <a:prstGeom prst="straightConnector1">
              <a:avLst/>
            </a:prstGeom>
            <a:ln w="60325">
              <a:solidFill>
                <a:schemeClr val="bg1"/>
              </a:solidFill>
              <a:tailEnd type="triangle" w="lg" len="lg"/>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2F7A23D7-C5D1-4E98-BEFE-E141E5F41962}"/>
              </a:ext>
            </a:extLst>
          </p:cNvPr>
          <p:cNvSpPr txBox="1"/>
          <p:nvPr/>
        </p:nvSpPr>
        <p:spPr>
          <a:xfrm>
            <a:off x="802436" y="5002688"/>
            <a:ext cx="11345863" cy="7325082"/>
          </a:xfrm>
          <a:prstGeom prst="rect">
            <a:avLst/>
          </a:prstGeom>
          <a:noFill/>
        </p:spPr>
        <p:txBody>
          <a:bodyPr wrap="square" rtlCol="0">
            <a:spAutoFit/>
          </a:bodyPr>
          <a:lstStyle/>
          <a:p>
            <a:r>
              <a:rPr lang="en-US" sz="5400" b="1" dirty="0"/>
              <a:t>Introduction</a:t>
            </a:r>
          </a:p>
          <a:p>
            <a:pPr algn="just"/>
            <a:r>
              <a:rPr lang="en-US" sz="2400" dirty="0"/>
              <a:t>The Great Blue Heron (</a:t>
            </a:r>
            <a:r>
              <a:rPr lang="en-US" sz="2400" i="1" dirty="0" err="1"/>
              <a:t>Ardea</a:t>
            </a:r>
            <a:r>
              <a:rPr lang="en-US" sz="2400" i="1" dirty="0"/>
              <a:t> </a:t>
            </a:r>
            <a:r>
              <a:rPr lang="en-US" sz="2400" i="1" dirty="0" err="1"/>
              <a:t>herodias</a:t>
            </a:r>
            <a:r>
              <a:rPr lang="en-US" sz="2400" dirty="0"/>
              <a:t>) is a species of concern in Montana due to population declines and vulnerability to human disturbance and habitat loss (Marks et al. 2016). Analysis of Breeding Bird Survey data show a significant population decline of 2.2% per year between 1966 and 2010, but this estimate is only of moderate quality (Sauer et al. 2011). The Great Blue Heron is an important indicator species as it relies on healthy, productive riparian systems for foraging and nesting. Great Blue Herons are colonial nesters that typically nest in mature cottonwood galleries along major river and stream corridors. They prefer to nest in areas with little human disturbance and low road density, and often abandon colonies (“rookeries”) when disturbed during the egg laying and incubation stages (Gibbs and Kinkel 1997) Rookeries are also sometimes abandoned as a result of tree mortality. Since Great Blue Herons establish nesting rookeries in relatively remote areas, often dozens of miles apart, it can be logistically challenging and costly to survey them. We wanted to determine whether it is possible to effectively survey Great Blue Heron rookeries in Montana using high-resolution satellite and aerial imagery. </a:t>
            </a:r>
          </a:p>
          <a:p>
            <a:endParaRPr lang="en-US" dirty="0"/>
          </a:p>
        </p:txBody>
      </p:sp>
      <p:sp>
        <p:nvSpPr>
          <p:cNvPr id="6" name="TextBox 5">
            <a:extLst>
              <a:ext uri="{FF2B5EF4-FFF2-40B4-BE49-F238E27FC236}">
                <a16:creationId xmlns:a16="http://schemas.microsoft.com/office/drawing/2014/main" id="{930E1903-63DD-402B-BBB4-46571B8F2EF7}"/>
              </a:ext>
            </a:extLst>
          </p:cNvPr>
          <p:cNvSpPr txBox="1"/>
          <p:nvPr/>
        </p:nvSpPr>
        <p:spPr>
          <a:xfrm>
            <a:off x="0" y="914400"/>
            <a:ext cx="38404800" cy="2800767"/>
          </a:xfrm>
          <a:prstGeom prst="rect">
            <a:avLst/>
          </a:prstGeom>
          <a:noFill/>
        </p:spPr>
        <p:txBody>
          <a:bodyPr wrap="square" rtlCol="0">
            <a:spAutoFit/>
          </a:bodyPr>
          <a:lstStyle/>
          <a:p>
            <a:pPr algn="ctr"/>
            <a:r>
              <a:rPr lang="en-US" sz="7200" b="1" dirty="0"/>
              <a:t>Experimental Mapping of Great Blue Heron Rookeries </a:t>
            </a:r>
          </a:p>
          <a:p>
            <a:pPr algn="ctr"/>
            <a:r>
              <a:rPr lang="en-US" sz="7200" b="1" dirty="0"/>
              <a:t>in Important Bird Areas Using Aerial Imagery</a:t>
            </a:r>
            <a:endParaRPr lang="en-US" sz="7200" dirty="0"/>
          </a:p>
          <a:p>
            <a:pPr algn="ctr"/>
            <a:r>
              <a:rPr lang="en-US" b="1" dirty="0"/>
              <a:t> </a:t>
            </a:r>
            <a:endParaRPr lang="en-US" dirty="0"/>
          </a:p>
        </p:txBody>
      </p:sp>
      <p:sp>
        <p:nvSpPr>
          <p:cNvPr id="7" name="TextBox 6">
            <a:extLst>
              <a:ext uri="{FF2B5EF4-FFF2-40B4-BE49-F238E27FC236}">
                <a16:creationId xmlns:a16="http://schemas.microsoft.com/office/drawing/2014/main" id="{54C78D94-5B1A-4989-B53B-53AC195DA8CF}"/>
              </a:ext>
            </a:extLst>
          </p:cNvPr>
          <p:cNvSpPr txBox="1"/>
          <p:nvPr/>
        </p:nvSpPr>
        <p:spPr>
          <a:xfrm>
            <a:off x="794499" y="20425776"/>
            <a:ext cx="11353800" cy="2400657"/>
          </a:xfrm>
          <a:prstGeom prst="rect">
            <a:avLst/>
          </a:prstGeom>
          <a:noFill/>
        </p:spPr>
        <p:txBody>
          <a:bodyPr wrap="square" rtlCol="0">
            <a:spAutoFit/>
          </a:bodyPr>
          <a:lstStyle/>
          <a:p>
            <a:r>
              <a:rPr lang="en-US" sz="5400" b="1" dirty="0"/>
              <a:t>Objectives</a:t>
            </a:r>
          </a:p>
          <a:p>
            <a:pPr marL="457200" indent="-457200">
              <a:buFont typeface="Arial" panose="020B0604020202020204" pitchFamily="34" charset="0"/>
              <a:buChar char="•"/>
            </a:pPr>
            <a:r>
              <a:rPr lang="en-US" sz="2400" dirty="0"/>
              <a:t>Investigate whether it is possible to find Great Blue Heron rookeries using high-resolution satellite imagery and aerial photography. </a:t>
            </a:r>
          </a:p>
          <a:p>
            <a:pPr marL="457200" indent="-457200">
              <a:buFont typeface="Arial" panose="020B0604020202020204" pitchFamily="34" charset="0"/>
              <a:buChar char="•"/>
            </a:pPr>
            <a:r>
              <a:rPr lang="en-US" sz="2400" dirty="0"/>
              <a:t>Test the reliability of this method by comparing newly-found rookery locations to previously reported colonies.</a:t>
            </a:r>
          </a:p>
        </p:txBody>
      </p:sp>
      <p:sp>
        <p:nvSpPr>
          <p:cNvPr id="8" name="TextBox 7">
            <a:extLst>
              <a:ext uri="{FF2B5EF4-FFF2-40B4-BE49-F238E27FC236}">
                <a16:creationId xmlns:a16="http://schemas.microsoft.com/office/drawing/2014/main" id="{44247B42-4913-4D24-AE72-5083FC9EB130}"/>
              </a:ext>
            </a:extLst>
          </p:cNvPr>
          <p:cNvSpPr txBox="1"/>
          <p:nvPr/>
        </p:nvSpPr>
        <p:spPr>
          <a:xfrm>
            <a:off x="13037591" y="5038532"/>
            <a:ext cx="12220574" cy="8648521"/>
          </a:xfrm>
          <a:prstGeom prst="rect">
            <a:avLst/>
          </a:prstGeom>
          <a:noFill/>
        </p:spPr>
        <p:txBody>
          <a:bodyPr wrap="square" rtlCol="0">
            <a:spAutoFit/>
          </a:bodyPr>
          <a:lstStyle/>
          <a:p>
            <a:r>
              <a:rPr lang="en-US" sz="5400" b="1" dirty="0"/>
              <a:t>Methods</a:t>
            </a:r>
          </a:p>
          <a:p>
            <a:r>
              <a:rPr lang="en-US" b="1" dirty="0"/>
              <a:t>Rookery Identification Using Aerial Imagery</a:t>
            </a:r>
          </a:p>
          <a:p>
            <a:pPr marL="457200" indent="-457200">
              <a:buFont typeface="Arial" panose="020B0604020202020204" pitchFamily="34" charset="0"/>
              <a:buChar char="•"/>
            </a:pPr>
            <a:r>
              <a:rPr lang="en-US" sz="2400" dirty="0"/>
              <a:t>Used aerial imagery of known rookeries outside of the target search area to become familiar with rookery appearance and determine ideal zoom level for rookery detection (700m to 1000m above surface). </a:t>
            </a:r>
          </a:p>
          <a:p>
            <a:pPr marL="457200" indent="-457200">
              <a:buFont typeface="Arial" panose="020B0604020202020204" pitchFamily="34" charset="0"/>
              <a:buChar char="•"/>
            </a:pPr>
            <a:r>
              <a:rPr lang="en-US" sz="2400" dirty="0"/>
              <a:t>Selected riparian corridors within designated Important Bird Areas (IBA’s) that have potential Great Blue Heron nesting habitat.  The IBA’s were the Yellowstone River Upper and Lower Reach, Tongue River, Clark Fork- Grass Valley, and Charles M. Russell National Wildlife Area.</a:t>
            </a:r>
          </a:p>
          <a:p>
            <a:pPr marL="457200" indent="-457200">
              <a:buFont typeface="Arial" panose="020B0604020202020204" pitchFamily="34" charset="0"/>
              <a:buChar char="•"/>
            </a:pPr>
            <a:r>
              <a:rPr lang="en-US" sz="2400" dirty="0"/>
              <a:t>Used Google Earth and National Agricultural Imagery Program (NAIP) imagery to systematically scan for rookeries along river corridors using a 270 m x 400 m grid. </a:t>
            </a:r>
          </a:p>
          <a:p>
            <a:pPr marL="457200" indent="-457200">
              <a:buFont typeface="Arial" panose="020B0604020202020204" pitchFamily="34" charset="0"/>
              <a:buChar char="•"/>
            </a:pPr>
            <a:r>
              <a:rPr lang="en-US" sz="2400" dirty="0"/>
              <a:t>Searched “blind”- without knowing locations of historical rookeries.</a:t>
            </a:r>
          </a:p>
          <a:p>
            <a:pPr marL="457200" indent="-457200">
              <a:buFont typeface="Arial" panose="020B0604020202020204" pitchFamily="34" charset="0"/>
              <a:buChar char="•"/>
            </a:pPr>
            <a:r>
              <a:rPr lang="en-US" sz="2400" dirty="0"/>
              <a:t>Switched between available imagery layers whenever imagery quality was low and when a suspected rookery was detected, in order to find the sharpest image and/or to see how rookeries change over time.</a:t>
            </a:r>
          </a:p>
          <a:p>
            <a:pPr marL="457200" indent="-457200">
              <a:buFont typeface="Arial" panose="020B0604020202020204" pitchFamily="34" charset="0"/>
              <a:buChar char="•"/>
            </a:pPr>
            <a:r>
              <a:rPr lang="en-US" sz="2400" dirty="0"/>
              <a:t>Marked newly-found rookeries and compared their locations to known rookeries.</a:t>
            </a:r>
          </a:p>
          <a:p>
            <a:endParaRPr lang="en-US" dirty="0"/>
          </a:p>
          <a:p>
            <a:endParaRPr lang="en-US" sz="2400" dirty="0"/>
          </a:p>
          <a:p>
            <a:endParaRPr lang="en-US" sz="2400" dirty="0"/>
          </a:p>
          <a:p>
            <a:endParaRPr lang="en-US" sz="5400" dirty="0"/>
          </a:p>
        </p:txBody>
      </p:sp>
      <p:sp>
        <p:nvSpPr>
          <p:cNvPr id="9" name="TextBox 8">
            <a:extLst>
              <a:ext uri="{FF2B5EF4-FFF2-40B4-BE49-F238E27FC236}">
                <a16:creationId xmlns:a16="http://schemas.microsoft.com/office/drawing/2014/main" id="{F6EC13D9-CF5E-4415-BC0B-78B40A599A22}"/>
              </a:ext>
            </a:extLst>
          </p:cNvPr>
          <p:cNvSpPr txBox="1"/>
          <p:nvPr/>
        </p:nvSpPr>
        <p:spPr>
          <a:xfrm>
            <a:off x="26124230" y="13400842"/>
            <a:ext cx="11307338" cy="10525958"/>
          </a:xfrm>
          <a:prstGeom prst="rect">
            <a:avLst/>
          </a:prstGeom>
          <a:noFill/>
        </p:spPr>
        <p:txBody>
          <a:bodyPr wrap="square" rtlCol="0">
            <a:spAutoFit/>
          </a:bodyPr>
          <a:lstStyle/>
          <a:p>
            <a:r>
              <a:rPr lang="en-US" sz="5400" b="1" dirty="0"/>
              <a:t>Discussion</a:t>
            </a:r>
          </a:p>
          <a:p>
            <a:pPr marL="342900" indent="-342900">
              <a:buFont typeface="Arial" panose="020B0604020202020204" pitchFamily="34" charset="0"/>
              <a:buChar char="•"/>
            </a:pPr>
            <a:r>
              <a:rPr lang="en-US" sz="2400" dirty="0"/>
              <a:t>Nearly all rookeries we found had a distinctive appearance that made them easily discernable from the background. </a:t>
            </a:r>
          </a:p>
          <a:p>
            <a:pPr marL="342900" indent="-342900">
              <a:buFont typeface="Arial" panose="020B0604020202020204" pitchFamily="34" charset="0"/>
              <a:buChar char="•"/>
            </a:pPr>
            <a:r>
              <a:rPr lang="en-US" sz="2400" dirty="0"/>
              <a:t>Mapping rookeries using aerial imagery appears to be effective but ground truthing is necessary to verify rookeries are not being missed or misidentified. Montana Audubon is planning on sending volunteers to survey a subset of the rookeries we identified, both new and historical.</a:t>
            </a:r>
          </a:p>
          <a:p>
            <a:pPr marL="342900" indent="-342900">
              <a:buFont typeface="Arial" panose="020B0604020202020204" pitchFamily="34" charset="0"/>
              <a:buChar char="•"/>
            </a:pPr>
            <a:r>
              <a:rPr lang="en-US" sz="2400" dirty="0"/>
              <a:t>To be most useful, rookery mapping efforts rely on up-to-date, high resolution aerial imagery. Currently the best imagery layers are not necessarily the most recent. As imagery quality and recency improve, so will our ability to assess rookery and population trends for this vulnerable species.</a:t>
            </a:r>
          </a:p>
          <a:p>
            <a:pPr marL="342900" indent="-342900">
              <a:buFont typeface="Arial" panose="020B0604020202020204" pitchFamily="34" charset="0"/>
              <a:buChar char="•"/>
            </a:pPr>
            <a:r>
              <a:rPr lang="en-US" sz="2400" dirty="0"/>
              <a:t>Based on the amount of time needed to survey the selected IBA’s we estimate it will take about 20-30 days to survey the entire state using aerial imagery. Depending on our findings during the upcoming volunteer surveys, it may be worthwhile to continue mapping rookeries on all major waterways in Montana in order to establish a rookery location baseline. Comparing this baseline to future aerial imagery will allow us to see individual rookery growth, decline and movement, and may help us determine the cause of such changes (Fig. 5). Comparison of the number of rookeries, and nests within rookeries, will allow for better assessment of population trends and conservation status for this species in Montana.</a:t>
            </a:r>
          </a:p>
          <a:p>
            <a:pPr marL="342900" indent="-342900">
              <a:buFont typeface="Arial" panose="020B0604020202020204" pitchFamily="34" charset="0"/>
              <a:buChar char="•"/>
            </a:pPr>
            <a:r>
              <a:rPr lang="en-US" sz="2400" dirty="0"/>
              <a:t>Aerial imagery surveys offer a simple, cost effective way of finding unreported rookeries in remote areas or areas lacking other types of structured surveys. </a:t>
            </a:r>
          </a:p>
          <a:p>
            <a:pPr marL="342900" indent="-342900">
              <a:buFont typeface="Arial" panose="020B0604020202020204" pitchFamily="34" charset="0"/>
              <a:buChar char="•"/>
            </a:pPr>
            <a:r>
              <a:rPr lang="en-US" sz="2400" dirty="0"/>
              <a:t>It appears we can get reasonably accurate nest counts in most rookeries using this survey method. While these nest counts offer little direct information about the actual nesting outcome, they can point to breeding population size and trends when assessed over time and on a watershed scale.</a:t>
            </a:r>
          </a:p>
        </p:txBody>
      </p:sp>
      <p:sp>
        <p:nvSpPr>
          <p:cNvPr id="2" name="TextBox 1">
            <a:extLst>
              <a:ext uri="{FF2B5EF4-FFF2-40B4-BE49-F238E27FC236}">
                <a16:creationId xmlns:a16="http://schemas.microsoft.com/office/drawing/2014/main" id="{39A490F0-3B1E-4FC1-933F-FD6A0869A538}"/>
              </a:ext>
            </a:extLst>
          </p:cNvPr>
          <p:cNvSpPr txBox="1"/>
          <p:nvPr/>
        </p:nvSpPr>
        <p:spPr>
          <a:xfrm>
            <a:off x="26055288" y="5002688"/>
            <a:ext cx="11337924" cy="4955203"/>
          </a:xfrm>
          <a:prstGeom prst="rect">
            <a:avLst/>
          </a:prstGeom>
          <a:noFill/>
        </p:spPr>
        <p:txBody>
          <a:bodyPr wrap="square" rtlCol="0">
            <a:spAutoFit/>
          </a:bodyPr>
          <a:lstStyle/>
          <a:p>
            <a:r>
              <a:rPr lang="en-US" sz="5400" b="1" dirty="0"/>
              <a:t>Results</a:t>
            </a:r>
          </a:p>
          <a:p>
            <a:pPr marL="457200" indent="-457200">
              <a:buFont typeface="Arial" panose="020B0604020202020204" pitchFamily="34" charset="0"/>
              <a:buChar char="•"/>
            </a:pPr>
            <a:r>
              <a:rPr lang="en-US" sz="2400" dirty="0"/>
              <a:t>There were 85 historical rookery locations throughout the search area and in 17 of those locations we found rookeries on Google Earth and NAIP imagery. </a:t>
            </a:r>
          </a:p>
          <a:p>
            <a:pPr marL="457200" indent="-457200">
              <a:buFont typeface="Arial" panose="020B0604020202020204" pitchFamily="34" charset="0"/>
              <a:buChar char="•"/>
            </a:pPr>
            <a:r>
              <a:rPr lang="en-US" sz="2400" dirty="0"/>
              <a:t>In the initial “blind” search we were able to detect 16 of 17- or 94%- of the detectable rookeries.</a:t>
            </a:r>
          </a:p>
          <a:p>
            <a:pPr marL="457200" indent="-457200">
              <a:buFont typeface="Arial" panose="020B0604020202020204" pitchFamily="34" charset="0"/>
              <a:buChar char="•"/>
            </a:pPr>
            <a:r>
              <a:rPr lang="en-US" sz="2400" dirty="0"/>
              <a:t>We detected 8 new rookeries that were not previously reported.</a:t>
            </a:r>
          </a:p>
          <a:p>
            <a:pPr marL="457200" indent="-457200">
              <a:buFont typeface="Arial" panose="020B0604020202020204" pitchFamily="34" charset="0"/>
              <a:buChar char="•"/>
            </a:pPr>
            <a:r>
              <a:rPr lang="en-US" sz="2400" dirty="0"/>
              <a:t>Time to map the entire target area was &lt;4 days.</a:t>
            </a:r>
          </a:p>
          <a:p>
            <a:endParaRPr lang="en-US" dirty="0"/>
          </a:p>
          <a:p>
            <a:endParaRPr lang="en-US" dirty="0"/>
          </a:p>
          <a:p>
            <a:endParaRPr lang="en-US" sz="5400" dirty="0"/>
          </a:p>
        </p:txBody>
      </p:sp>
      <p:graphicFrame>
        <p:nvGraphicFramePr>
          <p:cNvPr id="4" name="Table 3">
            <a:extLst>
              <a:ext uri="{FF2B5EF4-FFF2-40B4-BE49-F238E27FC236}">
                <a16:creationId xmlns:a16="http://schemas.microsoft.com/office/drawing/2014/main" id="{3D9A6E01-BEFD-452B-9290-9B0359B39E04}"/>
              </a:ext>
            </a:extLst>
          </p:cNvPr>
          <p:cNvGraphicFramePr>
            <a:graphicFrameLocks noGrp="1"/>
          </p:cNvGraphicFramePr>
          <p:nvPr>
            <p:extLst>
              <p:ext uri="{D42A27DB-BD31-4B8C-83A1-F6EECF244321}">
                <p14:modId xmlns:p14="http://schemas.microsoft.com/office/powerpoint/2010/main" val="3535945359"/>
              </p:ext>
            </p:extLst>
          </p:nvPr>
        </p:nvGraphicFramePr>
        <p:xfrm>
          <a:off x="26184977" y="8763000"/>
          <a:ext cx="11307338" cy="3964913"/>
        </p:xfrm>
        <a:graphic>
          <a:graphicData uri="http://schemas.openxmlformats.org/drawingml/2006/table">
            <a:tbl>
              <a:tblPr firstRow="1" bandRow="1">
                <a:tableStyleId>{21E4AEA4-8DFA-4A89-87EB-49C32662AFE0}</a:tableStyleId>
              </a:tblPr>
              <a:tblGrid>
                <a:gridCol w="1552543">
                  <a:extLst>
                    <a:ext uri="{9D8B030D-6E8A-4147-A177-3AD203B41FA5}">
                      <a16:colId xmlns:a16="http://schemas.microsoft.com/office/drawing/2014/main" val="2648697880"/>
                    </a:ext>
                  </a:extLst>
                </a:gridCol>
                <a:gridCol w="1365987">
                  <a:extLst>
                    <a:ext uri="{9D8B030D-6E8A-4147-A177-3AD203B41FA5}">
                      <a16:colId xmlns:a16="http://schemas.microsoft.com/office/drawing/2014/main" val="380032439"/>
                    </a:ext>
                  </a:extLst>
                </a:gridCol>
                <a:gridCol w="1714929">
                  <a:extLst>
                    <a:ext uri="{9D8B030D-6E8A-4147-A177-3AD203B41FA5}">
                      <a16:colId xmlns:a16="http://schemas.microsoft.com/office/drawing/2014/main" val="1315445708"/>
                    </a:ext>
                  </a:extLst>
                </a:gridCol>
                <a:gridCol w="2215449">
                  <a:extLst>
                    <a:ext uri="{9D8B030D-6E8A-4147-A177-3AD203B41FA5}">
                      <a16:colId xmlns:a16="http://schemas.microsoft.com/office/drawing/2014/main" val="3400826690"/>
                    </a:ext>
                  </a:extLst>
                </a:gridCol>
                <a:gridCol w="2124869">
                  <a:extLst>
                    <a:ext uri="{9D8B030D-6E8A-4147-A177-3AD203B41FA5}">
                      <a16:colId xmlns:a16="http://schemas.microsoft.com/office/drawing/2014/main" val="3628202738"/>
                    </a:ext>
                  </a:extLst>
                </a:gridCol>
                <a:gridCol w="2333561">
                  <a:extLst>
                    <a:ext uri="{9D8B030D-6E8A-4147-A177-3AD203B41FA5}">
                      <a16:colId xmlns:a16="http://schemas.microsoft.com/office/drawing/2014/main" val="2215891605"/>
                    </a:ext>
                  </a:extLst>
                </a:gridCol>
              </a:tblGrid>
              <a:tr h="1599228">
                <a:tc>
                  <a:txBody>
                    <a:bodyPr/>
                    <a:lstStyle/>
                    <a:p>
                      <a:pPr algn="ctr" fontAlgn="b"/>
                      <a:r>
                        <a:rPr lang="en-US" sz="2000" u="none" strike="noStrike" dirty="0">
                          <a:effectLst/>
                        </a:rPr>
                        <a:t>IBA</a:t>
                      </a:r>
                      <a:endParaRPr lang="en-US"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2000" u="none" strike="noStrike" dirty="0">
                          <a:effectLst/>
                        </a:rPr>
                        <a:t>Total # historical rookeries</a:t>
                      </a:r>
                      <a:endParaRPr lang="en-US"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2000" u="none" strike="noStrike" dirty="0">
                          <a:effectLst/>
                        </a:rPr>
                        <a:t>Historical rookeries </a:t>
                      </a:r>
                      <a:r>
                        <a:rPr lang="en-US" sz="2000" i="1" u="none" strike="noStrike" dirty="0">
                          <a:effectLst/>
                        </a:rPr>
                        <a:t>not</a:t>
                      </a:r>
                      <a:r>
                        <a:rPr lang="en-US" sz="2000" u="none" strike="noStrike" dirty="0">
                          <a:effectLst/>
                        </a:rPr>
                        <a:t> found during "blind" mapping or review*</a:t>
                      </a:r>
                      <a:endParaRPr lang="en-US"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2000" u="none" strike="noStrike" dirty="0">
                          <a:effectLst/>
                        </a:rPr>
                        <a:t>Historical rookeries identified during "blind" mapping</a:t>
                      </a:r>
                      <a:endParaRPr lang="en-US"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2000" u="none" strike="noStrike" dirty="0">
                          <a:effectLst/>
                        </a:rPr>
                        <a:t>Historical rookery present but overlooked during "blind" mapping</a:t>
                      </a:r>
                      <a:endParaRPr lang="en-US"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2000" u="none" strike="noStrike" dirty="0">
                          <a:effectLst/>
                        </a:rPr>
                        <a:t>Unreported rookeries detected during "blind" mapping</a:t>
                      </a:r>
                      <a:endParaRPr lang="en-US" sz="20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712404889"/>
                  </a:ext>
                </a:extLst>
              </a:tr>
              <a:tr h="625448">
                <a:tc>
                  <a:txBody>
                    <a:bodyPr/>
                    <a:lstStyle/>
                    <a:p>
                      <a:pPr algn="l" fontAlgn="b"/>
                      <a:r>
                        <a:rPr lang="en-US" sz="2400" u="none" strike="noStrike" dirty="0">
                          <a:effectLst/>
                        </a:rPr>
                        <a:t>Yellowstone</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57</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45</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12</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3</a:t>
                      </a:r>
                      <a:endParaRPr lang="en-US"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1214257"/>
                  </a:ext>
                </a:extLst>
              </a:tr>
              <a:tr h="326475">
                <a:tc>
                  <a:txBody>
                    <a:bodyPr/>
                    <a:lstStyle/>
                    <a:p>
                      <a:pPr algn="l" fontAlgn="b"/>
                      <a:r>
                        <a:rPr lang="en-US" sz="2400" u="none" strike="noStrike">
                          <a:effectLst/>
                        </a:rPr>
                        <a:t>CMR</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7</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7</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0</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0</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79366428"/>
                  </a:ext>
                </a:extLst>
              </a:tr>
              <a:tr h="326475">
                <a:tc>
                  <a:txBody>
                    <a:bodyPr/>
                    <a:lstStyle/>
                    <a:p>
                      <a:pPr algn="l" fontAlgn="b"/>
                      <a:r>
                        <a:rPr lang="en-US" sz="2400" u="none" strike="noStrike">
                          <a:effectLst/>
                        </a:rPr>
                        <a:t>Tongue</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7</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6</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1</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0</a:t>
                      </a:r>
                      <a:endParaRPr lang="en-US" sz="2400" b="0" i="0" u="none" strike="noStrike" dirty="0">
                        <a:solidFill>
                          <a:srgbClr val="000000"/>
                        </a:solidFill>
                        <a:effectLst/>
                        <a:latin typeface="Calibri" panose="020F0502020204030204" pitchFamily="34" charset="0"/>
                      </a:endParaRPr>
                    </a:p>
                  </a:txBody>
                  <a:tcPr marL="9525" marR="9525" marT="9525" marB="0" anchor="b">
                    <a:solidFill>
                      <a:schemeClr val="accent2">
                        <a:tint val="40000"/>
                      </a:schemeClr>
                    </a:solidFill>
                  </a:tcPr>
                </a:tc>
                <a:tc>
                  <a:txBody>
                    <a:bodyPr/>
                    <a:lstStyle/>
                    <a:p>
                      <a:pPr algn="ctr" fontAlgn="b"/>
                      <a:r>
                        <a:rPr lang="en-US" sz="2400" u="none" strike="noStrike" dirty="0">
                          <a:effectLst/>
                        </a:rPr>
                        <a:t>2</a:t>
                      </a:r>
                      <a:endParaRPr lang="en-US"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17010946"/>
                  </a:ext>
                </a:extLst>
              </a:tr>
              <a:tr h="326475">
                <a:tc>
                  <a:txBody>
                    <a:bodyPr/>
                    <a:lstStyle/>
                    <a:p>
                      <a:pPr algn="l" fontAlgn="b"/>
                      <a:r>
                        <a:rPr lang="en-US" sz="2400" u="none" strike="noStrike">
                          <a:effectLst/>
                        </a:rPr>
                        <a:t>Clark Fork</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14</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11</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3</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0</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2</a:t>
                      </a:r>
                      <a:endParaRPr lang="en-US"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99977376"/>
                  </a:ext>
                </a:extLst>
              </a:tr>
              <a:tr h="326475">
                <a:tc>
                  <a:txBody>
                    <a:bodyPr/>
                    <a:lstStyle/>
                    <a:p>
                      <a:pPr algn="l" fontAlgn="b"/>
                      <a:r>
                        <a:rPr lang="en-US" sz="2400" u="none" strike="noStrike">
                          <a:effectLst/>
                        </a:rPr>
                        <a:t>Total</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85</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68</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16</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8</a:t>
                      </a:r>
                      <a:endParaRPr lang="en-US"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59192444"/>
                  </a:ext>
                </a:extLst>
              </a:tr>
            </a:tbl>
          </a:graphicData>
        </a:graphic>
      </p:graphicFrame>
      <p:sp>
        <p:nvSpPr>
          <p:cNvPr id="18" name="TextBox 17">
            <a:extLst>
              <a:ext uri="{FF2B5EF4-FFF2-40B4-BE49-F238E27FC236}">
                <a16:creationId xmlns:a16="http://schemas.microsoft.com/office/drawing/2014/main" id="{0041D55F-841E-4B23-89FD-D7F265B7D95D}"/>
              </a:ext>
            </a:extLst>
          </p:cNvPr>
          <p:cNvSpPr txBox="1"/>
          <p:nvPr/>
        </p:nvSpPr>
        <p:spPr>
          <a:xfrm>
            <a:off x="2010085" y="18731664"/>
            <a:ext cx="9531308" cy="923330"/>
          </a:xfrm>
          <a:prstGeom prst="rect">
            <a:avLst/>
          </a:prstGeom>
          <a:noFill/>
        </p:spPr>
        <p:txBody>
          <a:bodyPr wrap="square" rtlCol="0">
            <a:spAutoFit/>
          </a:bodyPr>
          <a:lstStyle/>
          <a:p>
            <a:r>
              <a:rPr lang="en-US" sz="1800" dirty="0"/>
              <a:t>Figure 1. Important Bird Areas surveyed for Great Blue Heron rookeries using NAIP aerial imagery 1) Clark Fork- Grass Valley, 2) Charles M. Russell National Wildlife Area, 3) Yellowstone River Lower Reach, 4) Yellowstone River Upper Reach, 5) Tongue River</a:t>
            </a:r>
          </a:p>
        </p:txBody>
      </p:sp>
      <p:pic>
        <p:nvPicPr>
          <p:cNvPr id="24" name="Picture 23">
            <a:extLst>
              <a:ext uri="{FF2B5EF4-FFF2-40B4-BE49-F238E27FC236}">
                <a16:creationId xmlns:a16="http://schemas.microsoft.com/office/drawing/2014/main" id="{151DC70F-2A1B-444D-B4E3-95BA2D3E08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337482" y="24385470"/>
            <a:ext cx="11806031" cy="5260510"/>
          </a:xfrm>
          <a:prstGeom prst="rect">
            <a:avLst/>
          </a:prstGeom>
          <a:ln w="38100">
            <a:solidFill>
              <a:schemeClr val="tx1"/>
            </a:solidFill>
          </a:ln>
        </p:spPr>
      </p:pic>
      <p:sp>
        <p:nvSpPr>
          <p:cNvPr id="27" name="TextBox 26">
            <a:extLst>
              <a:ext uri="{FF2B5EF4-FFF2-40B4-BE49-F238E27FC236}">
                <a16:creationId xmlns:a16="http://schemas.microsoft.com/office/drawing/2014/main" id="{E67E6E84-3196-4E70-B81A-19E8A0F69326}"/>
              </a:ext>
            </a:extLst>
          </p:cNvPr>
          <p:cNvSpPr txBox="1"/>
          <p:nvPr/>
        </p:nvSpPr>
        <p:spPr>
          <a:xfrm>
            <a:off x="13736364" y="20555441"/>
            <a:ext cx="10675690" cy="1754326"/>
          </a:xfrm>
          <a:prstGeom prst="rect">
            <a:avLst/>
          </a:prstGeom>
          <a:noFill/>
        </p:spPr>
        <p:txBody>
          <a:bodyPr wrap="square" rtlCol="0">
            <a:spAutoFit/>
          </a:bodyPr>
          <a:lstStyle/>
          <a:p>
            <a:r>
              <a:rPr lang="en-US" sz="1800" dirty="0"/>
              <a:t>Figure 2. Unreported rookery discovered using aerial imagery. For rookery identification we cued in on clusters of white specs within riparian forests. Upon closer inspection the actual nest structures were usually clearly visible. We found that individual nests are consistently about 1 m in diameter. This helped in areas with lower image quality, where it was otherwise challenging to determine whether a blurry nest-like shape was in fact a nest.</a:t>
            </a:r>
          </a:p>
          <a:p>
            <a:endParaRPr lang="en-US" sz="1800" dirty="0"/>
          </a:p>
        </p:txBody>
      </p:sp>
      <p:sp>
        <p:nvSpPr>
          <p:cNvPr id="28" name="TextBox 27">
            <a:extLst>
              <a:ext uri="{FF2B5EF4-FFF2-40B4-BE49-F238E27FC236}">
                <a16:creationId xmlns:a16="http://schemas.microsoft.com/office/drawing/2014/main" id="{BABB3C83-9514-4EC0-9029-865BEEC96C20}"/>
              </a:ext>
            </a:extLst>
          </p:cNvPr>
          <p:cNvSpPr txBox="1"/>
          <p:nvPr/>
        </p:nvSpPr>
        <p:spPr>
          <a:xfrm>
            <a:off x="13007050" y="22198421"/>
            <a:ext cx="12013300" cy="2062103"/>
          </a:xfrm>
          <a:prstGeom prst="rect">
            <a:avLst/>
          </a:prstGeom>
          <a:noFill/>
        </p:spPr>
        <p:txBody>
          <a:bodyPr wrap="square" rtlCol="0">
            <a:spAutoFit/>
          </a:bodyPr>
          <a:lstStyle/>
          <a:p>
            <a:r>
              <a:rPr lang="en-US" b="1" dirty="0"/>
              <a:t>Comparison of Identified Versus Historical Rookeries</a:t>
            </a:r>
          </a:p>
          <a:p>
            <a:pPr marL="342900" indent="-342900">
              <a:buFont typeface="Arial" panose="020B0604020202020204" pitchFamily="34" charset="0"/>
              <a:buChar char="•"/>
            </a:pPr>
            <a:r>
              <a:rPr lang="en-US" sz="2400" dirty="0"/>
              <a:t>Compared point-locations of all historical rookeries in the Montana Natural Heritage Program database to the rookeries identified using only aerial imagery (Fig. 3).</a:t>
            </a:r>
          </a:p>
          <a:p>
            <a:pPr marL="342900" indent="-342900">
              <a:buFont typeface="Arial" panose="020B0604020202020204" pitchFamily="34" charset="0"/>
              <a:buChar char="•"/>
            </a:pPr>
            <a:r>
              <a:rPr lang="en-US" sz="2400" dirty="0"/>
              <a:t>Used aerial imagery to closely review every historical rookery that was not independently identified- and thus potentially missed- during the “blind” survey.</a:t>
            </a:r>
          </a:p>
        </p:txBody>
      </p:sp>
      <p:sp>
        <p:nvSpPr>
          <p:cNvPr id="29" name="TextBox 28">
            <a:extLst>
              <a:ext uri="{FF2B5EF4-FFF2-40B4-BE49-F238E27FC236}">
                <a16:creationId xmlns:a16="http://schemas.microsoft.com/office/drawing/2014/main" id="{91819F24-B59D-41CC-9342-0C4C4AFBDF2C}"/>
              </a:ext>
            </a:extLst>
          </p:cNvPr>
          <p:cNvSpPr txBox="1"/>
          <p:nvPr/>
        </p:nvSpPr>
        <p:spPr>
          <a:xfrm>
            <a:off x="13214320" y="29644168"/>
            <a:ext cx="11806030" cy="646331"/>
          </a:xfrm>
          <a:prstGeom prst="rect">
            <a:avLst/>
          </a:prstGeom>
          <a:noFill/>
        </p:spPr>
        <p:txBody>
          <a:bodyPr wrap="square" rtlCol="0">
            <a:spAutoFit/>
          </a:bodyPr>
          <a:lstStyle/>
          <a:p>
            <a:r>
              <a:rPr lang="en-US" sz="1800" dirty="0"/>
              <a:t>Figure 3. Map showing historical rookeries (green squares), and rookeries found during blind aerial imagery search (yellow triangles) along a portion of the Yellowstone River. </a:t>
            </a:r>
          </a:p>
        </p:txBody>
      </p:sp>
      <p:pic>
        <p:nvPicPr>
          <p:cNvPr id="33" name="Picture 32">
            <a:extLst>
              <a:ext uri="{FF2B5EF4-FFF2-40B4-BE49-F238E27FC236}">
                <a16:creationId xmlns:a16="http://schemas.microsoft.com/office/drawing/2014/main" id="{6D633AD0-9A76-4A6E-A92E-799A07B91C3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591444" y="30682252"/>
            <a:ext cx="3353324" cy="1321748"/>
          </a:xfrm>
          <a:prstGeom prst="rect">
            <a:avLst/>
          </a:prstGeom>
          <a:ln w="31750">
            <a:solidFill>
              <a:schemeClr val="tx1"/>
            </a:solidFill>
          </a:ln>
        </p:spPr>
      </p:pic>
      <p:pic>
        <p:nvPicPr>
          <p:cNvPr id="37" name="Picture 36">
            <a:extLst>
              <a:ext uri="{FF2B5EF4-FFF2-40B4-BE49-F238E27FC236}">
                <a16:creationId xmlns:a16="http://schemas.microsoft.com/office/drawing/2014/main" id="{47CEA108-E4A8-4397-B1CB-8BE6169C102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5541" y="23241000"/>
            <a:ext cx="10930792" cy="8518479"/>
          </a:xfrm>
          <a:prstGeom prst="rect">
            <a:avLst/>
          </a:prstGeom>
          <a:ln w="38100">
            <a:solidFill>
              <a:schemeClr val="tx1"/>
            </a:solidFill>
          </a:ln>
        </p:spPr>
      </p:pic>
      <p:sp>
        <p:nvSpPr>
          <p:cNvPr id="63" name="TextBox 62">
            <a:extLst>
              <a:ext uri="{FF2B5EF4-FFF2-40B4-BE49-F238E27FC236}">
                <a16:creationId xmlns:a16="http://schemas.microsoft.com/office/drawing/2014/main" id="{E13386A7-F4B2-494D-AE50-36816FC037FA}"/>
              </a:ext>
            </a:extLst>
          </p:cNvPr>
          <p:cNvSpPr txBox="1"/>
          <p:nvPr/>
        </p:nvSpPr>
        <p:spPr>
          <a:xfrm>
            <a:off x="26147457" y="8192869"/>
            <a:ext cx="11252689" cy="646331"/>
          </a:xfrm>
          <a:prstGeom prst="rect">
            <a:avLst/>
          </a:prstGeom>
          <a:noFill/>
        </p:spPr>
        <p:txBody>
          <a:bodyPr wrap="square" rtlCol="0">
            <a:spAutoFit/>
          </a:bodyPr>
          <a:lstStyle/>
          <a:p>
            <a:r>
              <a:rPr lang="en-US" sz="1800" dirty="0"/>
              <a:t>Table 1. Summary of found and historical Great Blue Heron rookeries across five Important Bird Areas (IBA) in Montana</a:t>
            </a:r>
          </a:p>
        </p:txBody>
      </p:sp>
      <p:sp>
        <p:nvSpPr>
          <p:cNvPr id="64" name="TextBox 63">
            <a:extLst>
              <a:ext uri="{FF2B5EF4-FFF2-40B4-BE49-F238E27FC236}">
                <a16:creationId xmlns:a16="http://schemas.microsoft.com/office/drawing/2014/main" id="{AF326F24-8474-40AF-A987-5436D822A930}"/>
              </a:ext>
            </a:extLst>
          </p:cNvPr>
          <p:cNvSpPr txBox="1"/>
          <p:nvPr/>
        </p:nvSpPr>
        <p:spPr>
          <a:xfrm>
            <a:off x="26467284" y="28138900"/>
            <a:ext cx="10642116" cy="1200329"/>
          </a:xfrm>
          <a:prstGeom prst="rect">
            <a:avLst/>
          </a:prstGeom>
          <a:noFill/>
        </p:spPr>
        <p:txBody>
          <a:bodyPr wrap="square" rtlCol="0">
            <a:spAutoFit/>
          </a:bodyPr>
          <a:lstStyle/>
          <a:p>
            <a:r>
              <a:rPr lang="en-US" sz="1800" dirty="0"/>
              <a:t>Figure 5. Left panel (a) shows potentially active rookery visible on June 16, 2013. Right panel (b) shows the same rookery location one month later. Note the rookery tree appears to have fallen and the nests are no longer visible. If active, the loss of this rookery occurred during peak breeding season and probably impacted local recruitment.</a:t>
            </a:r>
          </a:p>
        </p:txBody>
      </p:sp>
      <p:grpSp>
        <p:nvGrpSpPr>
          <p:cNvPr id="81" name="Group 80">
            <a:extLst>
              <a:ext uri="{FF2B5EF4-FFF2-40B4-BE49-F238E27FC236}">
                <a16:creationId xmlns:a16="http://schemas.microsoft.com/office/drawing/2014/main" id="{A2D2E4B2-BCC7-4A98-9874-2B4DA8D57413}"/>
              </a:ext>
            </a:extLst>
          </p:cNvPr>
          <p:cNvGrpSpPr/>
          <p:nvPr/>
        </p:nvGrpSpPr>
        <p:grpSpPr>
          <a:xfrm>
            <a:off x="26593800" y="23865067"/>
            <a:ext cx="4995453" cy="4252734"/>
            <a:chOff x="26489254" y="23125355"/>
            <a:chExt cx="5107128" cy="4502531"/>
          </a:xfrm>
        </p:grpSpPr>
        <p:pic>
          <p:nvPicPr>
            <p:cNvPr id="39" name="Picture 38">
              <a:extLst>
                <a:ext uri="{FF2B5EF4-FFF2-40B4-BE49-F238E27FC236}">
                  <a16:creationId xmlns:a16="http://schemas.microsoft.com/office/drawing/2014/main" id="{97CF885B-C363-4DD8-A42B-8941D01C9B6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6489254" y="23191610"/>
              <a:ext cx="5107128" cy="4436276"/>
            </a:xfrm>
            <a:prstGeom prst="rect">
              <a:avLst/>
            </a:prstGeom>
            <a:ln w="38100">
              <a:solidFill>
                <a:schemeClr val="tx1"/>
              </a:solidFill>
            </a:ln>
          </p:spPr>
        </p:pic>
        <p:cxnSp>
          <p:nvCxnSpPr>
            <p:cNvPr id="43" name="Straight Arrow Connector 42">
              <a:extLst>
                <a:ext uri="{FF2B5EF4-FFF2-40B4-BE49-F238E27FC236}">
                  <a16:creationId xmlns:a16="http://schemas.microsoft.com/office/drawing/2014/main" id="{5A75C1A5-F5D1-4918-B2D0-310B518C42CC}"/>
                </a:ext>
              </a:extLst>
            </p:cNvPr>
            <p:cNvCxnSpPr>
              <a:cxnSpLocks/>
            </p:cNvCxnSpPr>
            <p:nvPr/>
          </p:nvCxnSpPr>
          <p:spPr>
            <a:xfrm>
              <a:off x="28294542" y="25103897"/>
              <a:ext cx="443476" cy="538295"/>
            </a:xfrm>
            <a:prstGeom prst="straightConnector1">
              <a:avLst/>
            </a:prstGeom>
            <a:ln w="28575">
              <a:solidFill>
                <a:srgbClr val="FFFF00"/>
              </a:solidFill>
              <a:tailEnd type="triangle"/>
            </a:ln>
          </p:spPr>
          <p:style>
            <a:lnRef idx="1">
              <a:schemeClr val="accent3"/>
            </a:lnRef>
            <a:fillRef idx="0">
              <a:schemeClr val="accent3"/>
            </a:fillRef>
            <a:effectRef idx="0">
              <a:schemeClr val="accent3"/>
            </a:effectRef>
            <a:fontRef idx="minor">
              <a:schemeClr val="tx1"/>
            </a:fontRef>
          </p:style>
        </p:cxnSp>
        <p:sp>
          <p:nvSpPr>
            <p:cNvPr id="67" name="TextBox 66">
              <a:extLst>
                <a:ext uri="{FF2B5EF4-FFF2-40B4-BE49-F238E27FC236}">
                  <a16:creationId xmlns:a16="http://schemas.microsoft.com/office/drawing/2014/main" id="{9CABA6FA-A1D8-4225-BCB1-C56CFFA4734E}"/>
                </a:ext>
              </a:extLst>
            </p:cNvPr>
            <p:cNvSpPr txBox="1"/>
            <p:nvPr/>
          </p:nvSpPr>
          <p:spPr>
            <a:xfrm>
              <a:off x="26541587" y="23125355"/>
              <a:ext cx="441146" cy="646331"/>
            </a:xfrm>
            <a:prstGeom prst="rect">
              <a:avLst/>
            </a:prstGeom>
            <a:noFill/>
          </p:spPr>
          <p:txBody>
            <a:bodyPr wrap="none" rtlCol="0">
              <a:spAutoFit/>
            </a:bodyPr>
            <a:lstStyle/>
            <a:p>
              <a:r>
                <a:rPr lang="en-US" sz="3600" b="1" dirty="0">
                  <a:solidFill>
                    <a:schemeClr val="bg1"/>
                  </a:solidFill>
                </a:rPr>
                <a:t>a</a:t>
              </a:r>
            </a:p>
          </p:txBody>
        </p:sp>
      </p:grpSp>
      <p:sp>
        <p:nvSpPr>
          <p:cNvPr id="69" name="TextBox 68">
            <a:extLst>
              <a:ext uri="{FF2B5EF4-FFF2-40B4-BE49-F238E27FC236}">
                <a16:creationId xmlns:a16="http://schemas.microsoft.com/office/drawing/2014/main" id="{6DA84E5D-6828-472E-B68D-891EDD945B63}"/>
              </a:ext>
            </a:extLst>
          </p:cNvPr>
          <p:cNvSpPr txBox="1"/>
          <p:nvPr/>
        </p:nvSpPr>
        <p:spPr>
          <a:xfrm>
            <a:off x="11887200" y="3327876"/>
            <a:ext cx="14729561" cy="2062103"/>
          </a:xfrm>
          <a:prstGeom prst="rect">
            <a:avLst/>
          </a:prstGeom>
          <a:noFill/>
        </p:spPr>
        <p:txBody>
          <a:bodyPr wrap="square" rtlCol="0">
            <a:spAutoFit/>
          </a:bodyPr>
          <a:lstStyle/>
          <a:p>
            <a:pPr algn="ctr"/>
            <a:r>
              <a:rPr lang="en-US" b="1" dirty="0"/>
              <a:t>*Boaz Crees</a:t>
            </a:r>
            <a:r>
              <a:rPr lang="en-US" b="1" baseline="30000" dirty="0"/>
              <a:t>1</a:t>
            </a:r>
            <a:r>
              <a:rPr lang="en-US" b="1" dirty="0"/>
              <a:t>, Amy Seaman</a:t>
            </a:r>
            <a:r>
              <a:rPr lang="en-US" b="1" baseline="30000" dirty="0"/>
              <a:t>1</a:t>
            </a:r>
            <a:r>
              <a:rPr lang="en-US" b="1" dirty="0"/>
              <a:t>, Dan Bachen</a:t>
            </a:r>
            <a:r>
              <a:rPr lang="en-US" b="1" baseline="30000" dirty="0"/>
              <a:t>2</a:t>
            </a:r>
            <a:r>
              <a:rPr lang="en-US" b="1" dirty="0"/>
              <a:t>, Scott Blum</a:t>
            </a:r>
            <a:r>
              <a:rPr lang="en-US" b="1" baseline="30000" dirty="0"/>
              <a:t>2</a:t>
            </a:r>
            <a:r>
              <a:rPr lang="en-US" b="1" dirty="0"/>
              <a:t>, and Bryce Maxell</a:t>
            </a:r>
            <a:r>
              <a:rPr lang="en-US" b="1" baseline="30000" dirty="0"/>
              <a:t>2</a:t>
            </a:r>
            <a:r>
              <a:rPr lang="en-US" b="1" dirty="0"/>
              <a:t>.  </a:t>
            </a:r>
          </a:p>
          <a:p>
            <a:pPr algn="ctr"/>
            <a:r>
              <a:rPr lang="en-US" b="1" baseline="30000" dirty="0"/>
              <a:t>1</a:t>
            </a:r>
            <a:r>
              <a:rPr lang="en-US" b="1" dirty="0"/>
              <a:t>Montana Audubon</a:t>
            </a:r>
          </a:p>
          <a:p>
            <a:pPr algn="ctr"/>
            <a:r>
              <a:rPr lang="en-US" b="1" baseline="30000" dirty="0"/>
              <a:t>2</a:t>
            </a:r>
            <a:r>
              <a:rPr lang="en-US" b="1" dirty="0"/>
              <a:t>Montana Natural Heritage Program</a:t>
            </a:r>
            <a:r>
              <a:rPr lang="en-US" dirty="0"/>
              <a:t> </a:t>
            </a:r>
          </a:p>
          <a:p>
            <a:endParaRPr lang="en-US" dirty="0"/>
          </a:p>
        </p:txBody>
      </p:sp>
      <p:grpSp>
        <p:nvGrpSpPr>
          <p:cNvPr id="3" name="Group 2">
            <a:extLst>
              <a:ext uri="{FF2B5EF4-FFF2-40B4-BE49-F238E27FC236}">
                <a16:creationId xmlns:a16="http://schemas.microsoft.com/office/drawing/2014/main" id="{96BC84AA-F1CE-4689-B8DD-78071E06B940}"/>
              </a:ext>
            </a:extLst>
          </p:cNvPr>
          <p:cNvGrpSpPr/>
          <p:nvPr/>
        </p:nvGrpSpPr>
        <p:grpSpPr>
          <a:xfrm>
            <a:off x="32165514" y="23885836"/>
            <a:ext cx="4943886" cy="4231967"/>
            <a:chOff x="31878088" y="23885836"/>
            <a:chExt cx="4943886" cy="4231967"/>
          </a:xfrm>
        </p:grpSpPr>
        <p:pic>
          <p:nvPicPr>
            <p:cNvPr id="41" name="Picture 40">
              <a:extLst>
                <a:ext uri="{FF2B5EF4-FFF2-40B4-BE49-F238E27FC236}">
                  <a16:creationId xmlns:a16="http://schemas.microsoft.com/office/drawing/2014/main" id="{9B82BD92-C750-456C-90FF-1684FBA53FC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1878088" y="23906933"/>
              <a:ext cx="4943886" cy="4210870"/>
            </a:xfrm>
            <a:prstGeom prst="rect">
              <a:avLst/>
            </a:prstGeom>
            <a:ln w="41275">
              <a:solidFill>
                <a:schemeClr val="tx1"/>
              </a:solidFill>
            </a:ln>
          </p:spPr>
        </p:pic>
        <p:cxnSp>
          <p:nvCxnSpPr>
            <p:cNvPr id="48" name="Straight Arrow Connector 47">
              <a:extLst>
                <a:ext uri="{FF2B5EF4-FFF2-40B4-BE49-F238E27FC236}">
                  <a16:creationId xmlns:a16="http://schemas.microsoft.com/office/drawing/2014/main" id="{42E6EBB7-A27F-487F-9861-0D05251CBB54}"/>
                </a:ext>
              </a:extLst>
            </p:cNvPr>
            <p:cNvCxnSpPr>
              <a:cxnSpLocks/>
            </p:cNvCxnSpPr>
            <p:nvPr/>
          </p:nvCxnSpPr>
          <p:spPr>
            <a:xfrm>
              <a:off x="33519430" y="25760692"/>
              <a:ext cx="428971" cy="524061"/>
            </a:xfrm>
            <a:prstGeom prst="straightConnector1">
              <a:avLst/>
            </a:prstGeom>
            <a:ln w="28575">
              <a:solidFill>
                <a:srgbClr val="FFFF00"/>
              </a:solidFill>
              <a:tailEnd type="triangle"/>
            </a:ln>
          </p:spPr>
          <p:style>
            <a:lnRef idx="1">
              <a:schemeClr val="accent3"/>
            </a:lnRef>
            <a:fillRef idx="0">
              <a:schemeClr val="accent3"/>
            </a:fillRef>
            <a:effectRef idx="0">
              <a:schemeClr val="accent3"/>
            </a:effectRef>
            <a:fontRef idx="minor">
              <a:schemeClr val="tx1"/>
            </a:fontRef>
          </p:style>
        </p:cxnSp>
        <p:sp>
          <p:nvSpPr>
            <p:cNvPr id="71" name="TextBox 70">
              <a:extLst>
                <a:ext uri="{FF2B5EF4-FFF2-40B4-BE49-F238E27FC236}">
                  <a16:creationId xmlns:a16="http://schemas.microsoft.com/office/drawing/2014/main" id="{DDF6482A-CBE6-47A8-8256-D960E8467AE1}"/>
                </a:ext>
              </a:extLst>
            </p:cNvPr>
            <p:cNvSpPr txBox="1"/>
            <p:nvPr/>
          </p:nvSpPr>
          <p:spPr>
            <a:xfrm>
              <a:off x="31954085" y="23885836"/>
              <a:ext cx="481091" cy="646331"/>
            </a:xfrm>
            <a:prstGeom prst="rect">
              <a:avLst/>
            </a:prstGeom>
            <a:noFill/>
          </p:spPr>
          <p:txBody>
            <a:bodyPr wrap="square" rtlCol="0">
              <a:spAutoFit/>
            </a:bodyPr>
            <a:lstStyle/>
            <a:p>
              <a:r>
                <a:rPr lang="en-US" sz="3600" b="1" dirty="0">
                  <a:solidFill>
                    <a:schemeClr val="bg1"/>
                  </a:solidFill>
                </a:rPr>
                <a:t>b</a:t>
              </a:r>
            </a:p>
          </p:txBody>
        </p:sp>
      </p:grpSp>
      <p:sp>
        <p:nvSpPr>
          <p:cNvPr id="74" name="TextBox 73">
            <a:extLst>
              <a:ext uri="{FF2B5EF4-FFF2-40B4-BE49-F238E27FC236}">
                <a16:creationId xmlns:a16="http://schemas.microsoft.com/office/drawing/2014/main" id="{DE03EBE8-44C6-4FA9-95D8-46DBCEB121D4}"/>
              </a:ext>
            </a:extLst>
          </p:cNvPr>
          <p:cNvSpPr txBox="1"/>
          <p:nvPr/>
        </p:nvSpPr>
        <p:spPr>
          <a:xfrm>
            <a:off x="26084577" y="29323367"/>
            <a:ext cx="11407529" cy="2985433"/>
          </a:xfrm>
          <a:prstGeom prst="rect">
            <a:avLst/>
          </a:prstGeom>
          <a:noFill/>
        </p:spPr>
        <p:txBody>
          <a:bodyPr wrap="square" rtlCol="0">
            <a:spAutoFit/>
          </a:bodyPr>
          <a:lstStyle/>
          <a:p>
            <a:r>
              <a:rPr lang="en-US" sz="4400" b="1" dirty="0"/>
              <a:t>References</a:t>
            </a:r>
          </a:p>
          <a:p>
            <a:r>
              <a:rPr lang="en-US" sz="2000" dirty="0"/>
              <a:t>Gibbs, J.P., and L.K. Kinkel. 1997. Determinants of the size and location of Great Blue Heron Colonies. Colonial </a:t>
            </a:r>
            <a:r>
              <a:rPr lang="en-US" sz="2000" dirty="0" err="1"/>
              <a:t>Waterbirds</a:t>
            </a:r>
            <a:r>
              <a:rPr lang="en-US" sz="2000" dirty="0"/>
              <a:t> 20(1):1-7 </a:t>
            </a:r>
          </a:p>
          <a:p>
            <a:endParaRPr lang="en-US" sz="2000" dirty="0"/>
          </a:p>
          <a:p>
            <a:r>
              <a:rPr lang="en-US" sz="2000" dirty="0"/>
              <a:t>Marks, J.S., P. Hendricks and D. Casey. 2016. Birds of Montana. Arrington, VA: Buteo Books. 657 p.</a:t>
            </a:r>
          </a:p>
          <a:p>
            <a:endParaRPr lang="en-US" sz="2000" dirty="0"/>
          </a:p>
          <a:p>
            <a:r>
              <a:rPr lang="en-US" sz="2000" dirty="0"/>
              <a:t>Sauer, J.R., J.E. Hines, J.E. Fallon, K.L. </a:t>
            </a:r>
            <a:r>
              <a:rPr lang="en-US" sz="2000" dirty="0" err="1"/>
              <a:t>Pardieck</a:t>
            </a:r>
            <a:r>
              <a:rPr lang="en-US" sz="2000" dirty="0"/>
              <a:t>, D.J. </a:t>
            </a:r>
            <a:r>
              <a:rPr lang="en-US" sz="2000" dirty="0" err="1"/>
              <a:t>Ziolkowski</a:t>
            </a:r>
            <a:r>
              <a:rPr lang="en-US" sz="2000" dirty="0"/>
              <a:t>, Jr., and W.A. Link. 2011. The North American Breeding Bird Survey, Results and Analysis 1966 - 2010. Version 12.07.2011.</a:t>
            </a:r>
            <a:r>
              <a:rPr lang="en-US" sz="2000" i="1" dirty="0"/>
              <a:t> </a:t>
            </a:r>
            <a:endParaRPr lang="en-US" sz="2000" dirty="0"/>
          </a:p>
        </p:txBody>
      </p:sp>
      <p:pic>
        <p:nvPicPr>
          <p:cNvPr id="78" name="Picture 77">
            <a:extLst>
              <a:ext uri="{FF2B5EF4-FFF2-40B4-BE49-F238E27FC236}">
                <a16:creationId xmlns:a16="http://schemas.microsoft.com/office/drawing/2014/main" id="{FBDA379F-B879-45B5-8F22-68769AB821D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9354801" y="30682251"/>
            <a:ext cx="3251196" cy="1321748"/>
          </a:xfrm>
          <a:prstGeom prst="rect">
            <a:avLst/>
          </a:prstGeom>
          <a:ln w="31750">
            <a:solidFill>
              <a:schemeClr val="tx1"/>
            </a:solidFill>
          </a:ln>
        </p:spPr>
      </p:pic>
      <p:grpSp>
        <p:nvGrpSpPr>
          <p:cNvPr id="21" name="Group 20">
            <a:extLst>
              <a:ext uri="{FF2B5EF4-FFF2-40B4-BE49-F238E27FC236}">
                <a16:creationId xmlns:a16="http://schemas.microsoft.com/office/drawing/2014/main" id="{DDB3F243-76CD-44BD-AD60-730C063DEAFB}"/>
              </a:ext>
            </a:extLst>
          </p:cNvPr>
          <p:cNvGrpSpPr/>
          <p:nvPr/>
        </p:nvGrpSpPr>
        <p:grpSpPr>
          <a:xfrm>
            <a:off x="832599" y="12016324"/>
            <a:ext cx="11438032" cy="6687442"/>
            <a:chOff x="949792" y="11976944"/>
            <a:chExt cx="11438032" cy="6687442"/>
          </a:xfrm>
        </p:grpSpPr>
        <p:pic>
          <p:nvPicPr>
            <p:cNvPr id="12" name="Picture 11">
              <a:extLst>
                <a:ext uri="{FF2B5EF4-FFF2-40B4-BE49-F238E27FC236}">
                  <a16:creationId xmlns:a16="http://schemas.microsoft.com/office/drawing/2014/main" id="{24B2BA13-2545-4B59-BFB3-7583C27FA471}"/>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949792" y="11976944"/>
              <a:ext cx="11438032" cy="6687442"/>
            </a:xfrm>
            <a:prstGeom prst="rect">
              <a:avLst/>
            </a:prstGeom>
          </p:spPr>
        </p:pic>
        <p:sp>
          <p:nvSpPr>
            <p:cNvPr id="14" name="TextBox 13">
              <a:extLst>
                <a:ext uri="{FF2B5EF4-FFF2-40B4-BE49-F238E27FC236}">
                  <a16:creationId xmlns:a16="http://schemas.microsoft.com/office/drawing/2014/main" id="{C60E7D1F-8A40-4066-BB8E-0066A5081DCF}"/>
                </a:ext>
              </a:extLst>
            </p:cNvPr>
            <p:cNvSpPr txBox="1"/>
            <p:nvPr/>
          </p:nvSpPr>
          <p:spPr>
            <a:xfrm>
              <a:off x="2590800" y="14559098"/>
              <a:ext cx="457200" cy="400110"/>
            </a:xfrm>
            <a:prstGeom prst="rect">
              <a:avLst/>
            </a:prstGeom>
            <a:noFill/>
          </p:spPr>
          <p:txBody>
            <a:bodyPr wrap="square" rtlCol="0">
              <a:spAutoFit/>
            </a:bodyPr>
            <a:lstStyle/>
            <a:p>
              <a:r>
                <a:rPr lang="en-US" sz="2000" dirty="0">
                  <a:solidFill>
                    <a:srgbClr val="FFFF00"/>
                  </a:solidFill>
                </a:rPr>
                <a:t>1</a:t>
              </a:r>
            </a:p>
          </p:txBody>
        </p:sp>
        <p:sp>
          <p:nvSpPr>
            <p:cNvPr id="15" name="TextBox 14">
              <a:extLst>
                <a:ext uri="{FF2B5EF4-FFF2-40B4-BE49-F238E27FC236}">
                  <a16:creationId xmlns:a16="http://schemas.microsoft.com/office/drawing/2014/main" id="{946E6A62-AD69-4D89-94D0-018698DA1694}"/>
                </a:ext>
              </a:extLst>
            </p:cNvPr>
            <p:cNvSpPr txBox="1"/>
            <p:nvPr/>
          </p:nvSpPr>
          <p:spPr>
            <a:xfrm>
              <a:off x="8017752" y="14355562"/>
              <a:ext cx="327334" cy="400110"/>
            </a:xfrm>
            <a:prstGeom prst="rect">
              <a:avLst/>
            </a:prstGeom>
            <a:noFill/>
          </p:spPr>
          <p:txBody>
            <a:bodyPr wrap="none" rtlCol="0">
              <a:spAutoFit/>
            </a:bodyPr>
            <a:lstStyle/>
            <a:p>
              <a:r>
                <a:rPr lang="en-US" sz="2000" dirty="0">
                  <a:solidFill>
                    <a:srgbClr val="FFFF00"/>
                  </a:solidFill>
                </a:rPr>
                <a:t>2</a:t>
              </a:r>
            </a:p>
          </p:txBody>
        </p:sp>
        <p:sp>
          <p:nvSpPr>
            <p:cNvPr id="16" name="TextBox 15">
              <a:extLst>
                <a:ext uri="{FF2B5EF4-FFF2-40B4-BE49-F238E27FC236}">
                  <a16:creationId xmlns:a16="http://schemas.microsoft.com/office/drawing/2014/main" id="{3A5C0586-B6C3-4121-9399-F4EF6C189EA5}"/>
                </a:ext>
              </a:extLst>
            </p:cNvPr>
            <p:cNvSpPr txBox="1"/>
            <p:nvPr/>
          </p:nvSpPr>
          <p:spPr>
            <a:xfrm>
              <a:off x="11361538" y="13990164"/>
              <a:ext cx="327334" cy="400110"/>
            </a:xfrm>
            <a:prstGeom prst="rect">
              <a:avLst/>
            </a:prstGeom>
            <a:noFill/>
          </p:spPr>
          <p:txBody>
            <a:bodyPr wrap="none" rtlCol="0">
              <a:spAutoFit/>
            </a:bodyPr>
            <a:lstStyle/>
            <a:p>
              <a:r>
                <a:rPr lang="en-US" sz="2000" dirty="0">
                  <a:solidFill>
                    <a:srgbClr val="FFFF00"/>
                  </a:solidFill>
                </a:rPr>
                <a:t>3</a:t>
              </a:r>
            </a:p>
          </p:txBody>
        </p:sp>
        <p:sp>
          <p:nvSpPr>
            <p:cNvPr id="17" name="TextBox 16">
              <a:extLst>
                <a:ext uri="{FF2B5EF4-FFF2-40B4-BE49-F238E27FC236}">
                  <a16:creationId xmlns:a16="http://schemas.microsoft.com/office/drawing/2014/main" id="{78789189-F8EB-4688-A041-0D17EEFEDA2E}"/>
                </a:ext>
              </a:extLst>
            </p:cNvPr>
            <p:cNvSpPr txBox="1"/>
            <p:nvPr/>
          </p:nvSpPr>
          <p:spPr>
            <a:xfrm>
              <a:off x="9372600" y="15544800"/>
              <a:ext cx="327334" cy="400110"/>
            </a:xfrm>
            <a:prstGeom prst="rect">
              <a:avLst/>
            </a:prstGeom>
            <a:noFill/>
          </p:spPr>
          <p:txBody>
            <a:bodyPr wrap="none" rtlCol="0">
              <a:spAutoFit/>
            </a:bodyPr>
            <a:lstStyle/>
            <a:p>
              <a:r>
                <a:rPr lang="en-US" sz="2000" dirty="0">
                  <a:solidFill>
                    <a:srgbClr val="FFFF00"/>
                  </a:solidFill>
                </a:rPr>
                <a:t>4</a:t>
              </a:r>
            </a:p>
          </p:txBody>
        </p:sp>
        <p:sp>
          <p:nvSpPr>
            <p:cNvPr id="19" name="TextBox 18">
              <a:extLst>
                <a:ext uri="{FF2B5EF4-FFF2-40B4-BE49-F238E27FC236}">
                  <a16:creationId xmlns:a16="http://schemas.microsoft.com/office/drawing/2014/main" id="{D0118A8C-A44D-4D32-9752-27CBA3E23E03}"/>
                </a:ext>
              </a:extLst>
            </p:cNvPr>
            <p:cNvSpPr txBox="1"/>
            <p:nvPr/>
          </p:nvSpPr>
          <p:spPr>
            <a:xfrm>
              <a:off x="9553327" y="16773436"/>
              <a:ext cx="327334" cy="400110"/>
            </a:xfrm>
            <a:prstGeom prst="rect">
              <a:avLst/>
            </a:prstGeom>
            <a:noFill/>
          </p:spPr>
          <p:txBody>
            <a:bodyPr wrap="none" rtlCol="0">
              <a:spAutoFit/>
            </a:bodyPr>
            <a:lstStyle/>
            <a:p>
              <a:r>
                <a:rPr lang="en-US" sz="2000" dirty="0">
                  <a:solidFill>
                    <a:srgbClr val="FFFF00"/>
                  </a:solidFill>
                </a:rPr>
                <a:t>5</a:t>
              </a:r>
            </a:p>
          </p:txBody>
        </p:sp>
      </p:grpSp>
      <p:sp>
        <p:nvSpPr>
          <p:cNvPr id="10" name="TextBox 9">
            <a:extLst>
              <a:ext uri="{FF2B5EF4-FFF2-40B4-BE49-F238E27FC236}">
                <a16:creationId xmlns:a16="http://schemas.microsoft.com/office/drawing/2014/main" id="{0370DE34-C91E-4CA3-9111-5E7C99D3931F}"/>
              </a:ext>
            </a:extLst>
          </p:cNvPr>
          <p:cNvSpPr txBox="1"/>
          <p:nvPr/>
        </p:nvSpPr>
        <p:spPr>
          <a:xfrm>
            <a:off x="26143280" y="12766013"/>
            <a:ext cx="10964284" cy="1138773"/>
          </a:xfrm>
          <a:prstGeom prst="rect">
            <a:avLst/>
          </a:prstGeom>
          <a:noFill/>
        </p:spPr>
        <p:txBody>
          <a:bodyPr wrap="square" rtlCol="0">
            <a:spAutoFit/>
          </a:bodyPr>
          <a:lstStyle/>
          <a:p>
            <a:pPr marL="171450" indent="-171450"/>
            <a:r>
              <a:rPr lang="en-US" sz="1800" dirty="0"/>
              <a:t>* We believe the majority of the undetected historical rookeries were abandoned at some point in the past and were no longer detectable.</a:t>
            </a:r>
          </a:p>
          <a:p>
            <a:endParaRPr lang="en-US" dirty="0"/>
          </a:p>
        </p:txBody>
      </p:sp>
    </p:spTree>
    <p:extLst>
      <p:ext uri="{BB962C8B-B14F-4D97-AF65-F5344CB8AC3E}">
        <p14:creationId xmlns:p14="http://schemas.microsoft.com/office/powerpoint/2010/main" val="2488559353"/>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10582</TotalTime>
  <Words>1369</Words>
  <Application>Microsoft Office PowerPoint</Application>
  <PresentationFormat>Custom</PresentationFormat>
  <Paragraphs>92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Default Design</vt:lpstr>
      <vt:lpstr>PowerPoint Presentation</vt:lpstr>
    </vt:vector>
  </TitlesOfParts>
  <Company>University of Montana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Project IBS-Core</dc:creator>
  <cp:lastModifiedBy>Crees, Bo</cp:lastModifiedBy>
  <cp:revision>288</cp:revision>
  <dcterms:created xsi:type="dcterms:W3CDTF">2000-07-07T15:10:51Z</dcterms:created>
  <dcterms:modified xsi:type="dcterms:W3CDTF">2020-02-07T21:42:22Z</dcterms:modified>
</cp:coreProperties>
</file>